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89" r:id="rId14"/>
    <p:sldId id="286" r:id="rId15"/>
    <p:sldId id="287" r:id="rId16"/>
    <p:sldId id="288" r:id="rId17"/>
    <p:sldId id="290" r:id="rId18"/>
    <p:sldId id="291" r:id="rId19"/>
    <p:sldId id="293" r:id="rId20"/>
    <p:sldId id="294" r:id="rId21"/>
    <p:sldId id="295" r:id="rId22"/>
    <p:sldId id="296" r:id="rId23"/>
    <p:sldId id="267" r:id="rId24"/>
    <p:sldId id="268" r:id="rId25"/>
    <p:sldId id="269" r:id="rId26"/>
    <p:sldId id="270" r:id="rId27"/>
    <p:sldId id="271" r:id="rId28"/>
    <p:sldId id="272" r:id="rId29"/>
    <p:sldId id="273" r:id="rId30"/>
    <p:sldId id="277" r:id="rId31"/>
    <p:sldId id="274" r:id="rId32"/>
    <p:sldId id="276" r:id="rId33"/>
    <p:sldId id="284" r:id="rId34"/>
    <p:sldId id="278" r:id="rId35"/>
    <p:sldId id="279" r:id="rId36"/>
    <p:sldId id="280" r:id="rId37"/>
    <p:sldId id="297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1" Type="http://schemas.openxmlformats.org/officeDocument/2006/relationships/tableStyles" Target="tableStyles.xml"/><Relationship Id="rId40" Type="http://schemas.openxmlformats.org/officeDocument/2006/relationships/viewProps" Target="viewProps.xml"/><Relationship Id="rId4" Type="http://schemas.openxmlformats.org/officeDocument/2006/relationships/slide" Target="slides/slide2.xml"/><Relationship Id="rId39" Type="http://schemas.openxmlformats.org/officeDocument/2006/relationships/presProps" Target="presProps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jpeg>
</file>

<file path=ppt/media/image2.jpe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altLang="en-GB" b="1" dirty="0"/>
            </a:br>
            <a:r>
              <a:rPr lang="en-US" altLang="en-GB" b="1" dirty="0"/>
              <a:t>Critical Infrastructure (CI) &amp; Big Data </a:t>
            </a:r>
            <a:endParaRPr lang="en-US" altLang="en-GB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GB"/>
              <a:t>Challenges in Using Digital Technologies for Critical Infrastructure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/>
              <a:t>Cybersecurity Risks</a:t>
            </a:r>
            <a:r>
              <a:rPr lang="en-US" altLang="en-GB"/>
              <a:t>: Increased connectivity exposes systems to cyberattacks.</a:t>
            </a:r>
            <a:endParaRPr lang="en-US" altLang="en-GB"/>
          </a:p>
          <a:p>
            <a:r>
              <a:rPr lang="en-US" altLang="en-GB" b="1"/>
              <a:t>Interoperability Issues</a:t>
            </a:r>
            <a:r>
              <a:rPr lang="en-US" altLang="en-GB"/>
              <a:t>: Integrating legacy systems with modern technologies can be complex.</a:t>
            </a:r>
            <a:endParaRPr lang="en-US" altLang="en-GB"/>
          </a:p>
          <a:p>
            <a:r>
              <a:rPr lang="en-US" altLang="en-GB" b="1"/>
              <a:t>Data Privacy Concerns</a:t>
            </a:r>
            <a:r>
              <a:rPr lang="en-US" altLang="en-GB"/>
              <a:t>: Managing sensitive data requires strict governance.</a:t>
            </a:r>
            <a:endParaRPr lang="en-US" altLang="en-GB"/>
          </a:p>
          <a:p>
            <a:endParaRPr lang="en-US" altLang="en-GB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/>
              <a:t>Applications Across Sectors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/>
              <a:t>Energy</a:t>
            </a:r>
            <a:r>
              <a:rPr lang="en-US" altLang="en-GB"/>
              <a:t>: Smart grids, SCADA systems, and load balancing algorithms.</a:t>
            </a:r>
            <a:endParaRPr lang="en-US" altLang="en-GB"/>
          </a:p>
          <a:p>
            <a:r>
              <a:rPr lang="en-US" altLang="en-GB" b="1"/>
              <a:t>Transportation</a:t>
            </a:r>
            <a:r>
              <a:rPr lang="en-US" altLang="en-GB"/>
              <a:t>: Intelligent Transport Systems (ITS), predictive maintenance, and traffic management.</a:t>
            </a:r>
            <a:endParaRPr lang="en-US" altLang="en-GB"/>
          </a:p>
          <a:p>
            <a:r>
              <a:rPr lang="en-US" altLang="en-GB" b="1"/>
              <a:t>Healthcare</a:t>
            </a:r>
            <a:r>
              <a:rPr lang="en-US" altLang="en-GB"/>
              <a:t>: Telemedicine, remote patient monitoring, and data-driven diagnostics.</a:t>
            </a:r>
            <a:endParaRPr lang="en-US" altLang="en-GB"/>
          </a:p>
          <a:p>
            <a:r>
              <a:rPr lang="en-US" altLang="en-GB" b="1"/>
              <a:t>Water Supply</a:t>
            </a:r>
            <a:r>
              <a:rPr lang="en-US" altLang="en-GB"/>
              <a:t>: Leak detection, automated control of treatment plants, and water quality monitoring.</a:t>
            </a:r>
            <a:endParaRPr lang="en-US" altLang="en-GB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935355" y="171450"/>
            <a:ext cx="9753600" cy="65151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234950" y="186690"/>
            <a:ext cx="11734165" cy="638873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328295" y="874395"/>
            <a:ext cx="5533390" cy="5077460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6238875" y="769620"/>
            <a:ext cx="5683250" cy="518287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723900" y="271780"/>
            <a:ext cx="10744200" cy="637349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186690" y="277495"/>
            <a:ext cx="11819255" cy="589978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Picture 4"/>
          <p:cNvPicPr/>
          <p:nvPr/>
        </p:nvPicPr>
        <p:blipFill>
          <a:blip r:embed="rId1"/>
          <a:stretch>
            <a:fillRect/>
          </a:stretch>
        </p:blipFill>
        <p:spPr>
          <a:xfrm>
            <a:off x="1274445" y="278765"/>
            <a:ext cx="8771890" cy="657923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2472055" y="241300"/>
            <a:ext cx="6647180" cy="64262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GB" altLang="en-US"/>
          </a:p>
        </p:txBody>
      </p:sp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368935" y="365125"/>
            <a:ext cx="11454130" cy="639254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/>
              <a:t>Critical Infrastructure (CI)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Critical Infrastructure (CI) refers to the systems, assets, and networks—both physical and virtual—that are essential for the functioning of a society and its economy. The disruption, degradation, or destruction of these infrastructures can have significant negative impacts on national security, public health, safety, and economic stability.</a:t>
            </a:r>
            <a:endParaRPr lang="en-US" altLang="en-GB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1143000" y="252095"/>
            <a:ext cx="8999855" cy="648144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Picture 3"/>
          <p:cNvPicPr/>
          <p:nvPr/>
        </p:nvPicPr>
        <p:blipFill>
          <a:blip r:embed="rId1"/>
          <a:stretch>
            <a:fillRect/>
          </a:stretch>
        </p:blipFill>
        <p:spPr>
          <a:xfrm>
            <a:off x="1384300" y="441325"/>
            <a:ext cx="9117965" cy="581152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GB"/>
              <a:t>Geospatial Technologies (GIS) for Critical Infrastructure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Geospatial Information Systems (GIS) play a crucial role in managing, analyzing, and visualizing spatial data for critical infrastructure protection and development. </a:t>
            </a:r>
            <a:endParaRPr lang="en-US" altLang="en-GB"/>
          </a:p>
          <a:p>
            <a:r>
              <a:rPr lang="en-US" altLang="en-GB"/>
              <a:t>These technologies integrate location-based data with advanced analytics to support decision-making in various sectors.</a:t>
            </a:r>
            <a:endParaRPr lang="en-US" altLang="en-GB"/>
          </a:p>
          <a:p>
            <a:endParaRPr lang="en-US" altLang="en-GB"/>
          </a:p>
          <a:p>
            <a:endParaRPr lang="en-US" altLang="en-GB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/>
              <a:t>🔍</a:t>
            </a:r>
            <a:r>
              <a:rPr lang="en-US" altLang="en-GB"/>
              <a:t> Key Uses of GIS in Critical Infrastructure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en-US" altLang="en-GB"/>
              <a:t>Mapping and Asset Management</a:t>
            </a:r>
            <a:endParaRPr lang="en-US" altLang="en-GB"/>
          </a:p>
          <a:p>
            <a:pPr lvl="1"/>
            <a:r>
              <a:rPr lang="en-US" altLang="en-GB"/>
              <a:t>Helps governments and utility companies map roads, bridges, power lines, water pipelines, and telecommunications networks.</a:t>
            </a:r>
            <a:endParaRPr lang="en-US" altLang="en-GB"/>
          </a:p>
          <a:p>
            <a:pPr lvl="1"/>
            <a:r>
              <a:rPr lang="en-US" altLang="en-GB"/>
              <a:t>Example: Utility companies use GIS to track the location of underground gas pipelines to prevent accidental damage during construction.</a:t>
            </a:r>
            <a:endParaRPr lang="en-US" altLang="en-GB"/>
          </a:p>
          <a:p>
            <a:r>
              <a:rPr lang="en-US" altLang="en-GB"/>
              <a:t>Disaster Response and Emergency Management</a:t>
            </a:r>
            <a:endParaRPr lang="en-US" altLang="en-GB"/>
          </a:p>
          <a:p>
            <a:pPr lvl="1"/>
            <a:r>
              <a:rPr lang="en-US" altLang="en-GB"/>
              <a:t>Enables real-time monitoring and predictive modeling of disasters like floods, earthquakes, and wildfires.</a:t>
            </a:r>
            <a:endParaRPr lang="en-US" altLang="en-GB"/>
          </a:p>
          <a:p>
            <a:pPr lvl="1"/>
            <a:r>
              <a:rPr lang="en-US" altLang="en-GB"/>
              <a:t>Example: FEMA (Federal Emergency Management Agency) uses GIS to assess the impact of hurricanes and plan evacuations.</a:t>
            </a:r>
            <a:endParaRPr lang="en-US" altLang="en-GB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🔍</a:t>
            </a:r>
            <a:r>
              <a:rPr lang="en-US" altLang="en-GB">
                <a:sym typeface="+mn-ea"/>
              </a:rPr>
              <a:t> Key Uses of GIS in Critical Infrastructure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en-US" altLang="en-GB"/>
              <a:t>Environmental Monitoring and Risk Assessment</a:t>
            </a:r>
            <a:endParaRPr lang="en-US" altLang="en-GB"/>
          </a:p>
          <a:p>
            <a:pPr lvl="1"/>
            <a:r>
              <a:rPr lang="en-US" altLang="en-GB"/>
              <a:t>Tracks deforestation, air pollution, and climate change effects on critical infrastructure.</a:t>
            </a:r>
            <a:endParaRPr lang="en-US" altLang="en-GB"/>
          </a:p>
          <a:p>
            <a:pPr lvl="1"/>
            <a:r>
              <a:rPr lang="en-US" altLang="en-GB"/>
              <a:t>Example: GIS helps in floodplain mapping to design better stormwater drainage systems.</a:t>
            </a:r>
            <a:endParaRPr lang="en-US" altLang="en-GB"/>
          </a:p>
          <a:p>
            <a:r>
              <a:rPr lang="en-US" altLang="en-GB"/>
              <a:t>Transportation and Traffic Management</a:t>
            </a:r>
            <a:endParaRPr lang="en-US" altLang="en-GB"/>
          </a:p>
          <a:p>
            <a:pPr lvl="1"/>
            <a:r>
              <a:rPr lang="en-US" altLang="en-GB"/>
              <a:t>Optimizes routes for emergency vehicles, public transportation, and logistics.</a:t>
            </a:r>
            <a:endParaRPr lang="en-US" altLang="en-GB"/>
          </a:p>
          <a:p>
            <a:pPr lvl="1"/>
            <a:r>
              <a:rPr lang="en-US" altLang="en-GB"/>
              <a:t>Example: Smart city initiatives use GIS for real-time traffic monitoring to reduce congestion.</a:t>
            </a:r>
            <a:endParaRPr lang="en-US" altLang="en-GB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>
                <a:sym typeface="+mn-ea"/>
              </a:rPr>
              <a:t>🔍</a:t>
            </a:r>
            <a:r>
              <a:rPr lang="en-US" altLang="en-GB">
                <a:sym typeface="+mn-ea"/>
              </a:rPr>
              <a:t> Key Uses of GIS in Critical Infrastructure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en-US" altLang="en-GB"/>
              <a:t>Security and Defense</a:t>
            </a:r>
            <a:endParaRPr lang="en-US" altLang="en-GB"/>
          </a:p>
          <a:p>
            <a:pPr lvl="1"/>
            <a:r>
              <a:rPr lang="en-US" altLang="en-GB"/>
              <a:t>Identifies vulnerable locations and secures critical assets from threats like terrorism or cyber-attacks.</a:t>
            </a:r>
            <a:endParaRPr lang="en-US" altLang="en-GB"/>
          </a:p>
          <a:p>
            <a:pPr lvl="1"/>
            <a:r>
              <a:rPr lang="en-US" altLang="en-GB"/>
              <a:t>Example: Governments use GIS for surveillance, border control, and urban security planning.</a:t>
            </a:r>
            <a:endParaRPr lang="en-US" altLang="en-GB"/>
          </a:p>
          <a:p>
            <a:r>
              <a:rPr lang="en-US" altLang="en-GB"/>
              <a:t>Telecommunications and Network Infrastructure</a:t>
            </a:r>
            <a:endParaRPr lang="en-US" altLang="en-GB"/>
          </a:p>
          <a:p>
            <a:pPr lvl="1"/>
            <a:r>
              <a:rPr lang="en-US" altLang="en-GB"/>
              <a:t>Helps in planning the deployment of 5G towers, fiber optic networks, and satellite communications.</a:t>
            </a:r>
            <a:endParaRPr lang="en-US" altLang="en-GB"/>
          </a:p>
          <a:p>
            <a:pPr lvl="1"/>
            <a:r>
              <a:rPr lang="en-US" altLang="en-GB"/>
              <a:t>Example: Telecom companies use GIS to identify high-demand areas for network expansion.</a:t>
            </a:r>
            <a:endParaRPr lang="en-US" altLang="en-GB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/>
              <a:t>🛠</a:t>
            </a:r>
            <a:r>
              <a:rPr lang="" altLang="en-US"/>
              <a:t>️</a:t>
            </a:r>
            <a:r>
              <a:rPr lang="en-US" altLang="en-GB"/>
              <a:t> GIS Tools &amp; Technologies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en-US" altLang="en-GB"/>
              <a:t>ESRI ArcGIS – Widely used for mapping, spatial analysis, and infrastructure planning.</a:t>
            </a:r>
            <a:endParaRPr lang="en-US" altLang="en-GB"/>
          </a:p>
          <a:p>
            <a:r>
              <a:rPr lang="en-US" altLang="en-GB"/>
              <a:t>QGIS (Quantum GIS) – An open-source GIS tool for data visualization and analysis.</a:t>
            </a:r>
            <a:endParaRPr lang="en-US" altLang="en-GB"/>
          </a:p>
          <a:p>
            <a:r>
              <a:rPr lang="en-US" altLang="en-GB"/>
              <a:t>Google Earth Engine – Useful for remote sensing and large-scale geospatial data analysis.</a:t>
            </a:r>
            <a:endParaRPr lang="en-US" altLang="en-GB"/>
          </a:p>
          <a:p>
            <a:r>
              <a:rPr lang="en-US" altLang="en-GB"/>
              <a:t>PostGIS – A spatial database extension for PostgreSQL for geospatial analytics.</a:t>
            </a:r>
            <a:endParaRPr lang="en-US" altLang="en-GB"/>
          </a:p>
          <a:p>
            <a:r>
              <a:rPr lang="en-US" altLang="en-GB"/>
              <a:t>OpenStreetMap (OSM) – A crowdsourced mapping tool for urban planning.</a:t>
            </a:r>
            <a:endParaRPr lang="en-US" altLang="en-GB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zh-CN" altLang="en-US"/>
              <a:t>🚀</a:t>
            </a:r>
            <a:r>
              <a:rPr lang="en-US" altLang="en-GB"/>
              <a:t> Future of GIS in Critical Infrastructure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AI and GIS Integration: Machine learning models for predictive maintenance and disaster forecasting.</a:t>
            </a:r>
            <a:endParaRPr lang="en-US" altLang="en-GB"/>
          </a:p>
          <a:p>
            <a:r>
              <a:rPr lang="en-US" altLang="en-GB"/>
              <a:t>IoT and GIS: Real-time sensor data integration for monitoring bridges, roads, and pipelines.</a:t>
            </a:r>
            <a:endParaRPr lang="en-US" altLang="en-GB"/>
          </a:p>
          <a:p>
            <a:r>
              <a:rPr lang="en-US" altLang="en-GB"/>
              <a:t>3D GIS and Digital Twins: Creating virtual replicas of cities to simulate infrastructure failures.</a:t>
            </a:r>
            <a:endParaRPr lang="en-US" altLang="en-GB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/>
              <a:t>Big Data &amp; Analytics for Critical Infrastructure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Big Data &amp; Analytics play a crucial role in optimizing and securing critical infrastructure by enabling organizations to process massive datasets, extract insights, and make data-driven decisions. </a:t>
            </a:r>
            <a:endParaRPr lang="en-US" altLang="en-GB"/>
          </a:p>
          <a:p>
            <a:r>
              <a:rPr lang="en-US" altLang="en-GB"/>
              <a:t>These technologies help in predicting failures, reducing downtime, and enhancing efficiency across energy, transportation, healthcare, and other critical sectors.</a:t>
            </a:r>
            <a:endParaRPr lang="en-US" altLang="en-GB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>
                <a:sym typeface="+mn-ea"/>
              </a:rPr>
              <a:t>🔍</a:t>
            </a:r>
            <a:r>
              <a:rPr lang="en-US" altLang="en-GB">
                <a:sym typeface="+mn-ea"/>
              </a:rPr>
              <a:t> Key Components of Big Data &amp; Analytics in Critical Infrastructure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1 Data Collection &amp; Integration</a:t>
            </a:r>
            <a:endParaRPr lang="en-US" altLang="en-GB"/>
          </a:p>
          <a:p>
            <a:r>
              <a:rPr lang="en-US" altLang="en-GB"/>
              <a:t>2 Data Storage &amp; Processing</a:t>
            </a:r>
            <a:endParaRPr lang="en-US" altLang="en-GB"/>
          </a:p>
          <a:p>
            <a:r>
              <a:rPr lang="en-US" altLang="en-GB"/>
              <a:t>3 Predictive Analytics &amp; Machine Learning</a:t>
            </a:r>
            <a:endParaRPr lang="en-US" altLang="en-GB"/>
          </a:p>
          <a:p>
            <a:r>
              <a:rPr lang="en-US" altLang="en-GB"/>
              <a:t>4 Real-Time Monitoring &amp; Decision Support Systems</a:t>
            </a:r>
            <a:endParaRPr lang="en-US" altLang="en-GB"/>
          </a:p>
          <a:p>
            <a:r>
              <a:rPr lang="en-US" altLang="en-GB"/>
              <a:t>5 Risk Assessment &amp; Disaster Prediction</a:t>
            </a:r>
            <a:endParaRPr lang="en-US" altLang="en-GB"/>
          </a:p>
          <a:p>
            <a:endParaRPr lang="en-US" altLang="en-GB"/>
          </a:p>
          <a:p>
            <a:endParaRPr lang="en-US" altLang="en-GB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/>
              <a:t>Key Sectors of Critical Infrastructure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0000"/>
          </a:bodyPr>
          <a:p>
            <a:r>
              <a:rPr lang="en-US" altLang="en-GB" b="1"/>
              <a:t>Energy</a:t>
            </a:r>
            <a:r>
              <a:rPr lang="en-US" altLang="en-GB"/>
              <a:t>: Power plants, electrical grids, oil and gas pipelines.</a:t>
            </a:r>
            <a:endParaRPr lang="en-US" altLang="en-GB"/>
          </a:p>
          <a:p>
            <a:r>
              <a:rPr lang="en-US" altLang="en-GB" b="1"/>
              <a:t>Water</a:t>
            </a:r>
            <a:r>
              <a:rPr lang="en-US" altLang="en-GB"/>
              <a:t>: Water treatment facilities, dams, and distribution systems.</a:t>
            </a:r>
            <a:endParaRPr lang="en-US" altLang="en-GB"/>
          </a:p>
          <a:p>
            <a:r>
              <a:rPr lang="en-US" altLang="en-GB" b="1"/>
              <a:t>Transportation</a:t>
            </a:r>
            <a:r>
              <a:rPr lang="en-US" altLang="en-GB"/>
              <a:t>: Airports, railways, ports, highways, and public transit systems.</a:t>
            </a:r>
            <a:endParaRPr lang="en-US" altLang="en-GB"/>
          </a:p>
          <a:p>
            <a:r>
              <a:rPr lang="en-US" altLang="en-GB" b="1"/>
              <a:t>Telecommunications</a:t>
            </a:r>
            <a:r>
              <a:rPr lang="en-US" altLang="en-GB"/>
              <a:t>: Internet, mobile networks, and satellite systems.</a:t>
            </a:r>
            <a:endParaRPr lang="en-US" altLang="en-GB"/>
          </a:p>
          <a:p>
            <a:r>
              <a:rPr lang="en-US" altLang="en-GB" b="1"/>
              <a:t>Financial Services</a:t>
            </a:r>
            <a:r>
              <a:rPr lang="en-US" altLang="en-GB"/>
              <a:t>: Banking systems, stock exchanges, and payment networks.</a:t>
            </a:r>
            <a:endParaRPr lang="en-US" altLang="en-GB"/>
          </a:p>
          <a:p>
            <a:r>
              <a:rPr lang="en-US" altLang="en-GB" b="1"/>
              <a:t>Healthcare</a:t>
            </a:r>
            <a:r>
              <a:rPr lang="en-US" altLang="en-GB"/>
              <a:t>: Hospitals, clinics, pharmaceutical manufacturing, and public health systems.</a:t>
            </a:r>
            <a:endParaRPr lang="en-US" altLang="en-GB"/>
          </a:p>
          <a:p>
            <a:r>
              <a:rPr lang="en-US" altLang="en-GB" b="1"/>
              <a:t>Government</a:t>
            </a:r>
            <a:r>
              <a:rPr lang="en-US" altLang="en-GB"/>
              <a:t>: Military bases, government facilities, and emergency services.</a:t>
            </a:r>
            <a:endParaRPr lang="en-US" altLang="en-GB"/>
          </a:p>
          <a:p>
            <a:r>
              <a:rPr lang="en-US" altLang="en-GB" b="1"/>
              <a:t>Food and Agriculture</a:t>
            </a:r>
            <a:r>
              <a:rPr lang="en-US" altLang="en-GB"/>
              <a:t>: Food production, processing, and distribution networks.</a:t>
            </a:r>
            <a:endParaRPr lang="en-US" altLang="en-GB"/>
          </a:p>
          <a:p>
            <a:r>
              <a:rPr lang="en-US" altLang="en-GB" b="1"/>
              <a:t>Information Technology</a:t>
            </a:r>
            <a:r>
              <a:rPr lang="en-US" altLang="en-GB"/>
              <a:t>: Data centers, cloud services, and critical software systems.</a:t>
            </a:r>
            <a:endParaRPr lang="en-US" altLang="en-GB"/>
          </a:p>
          <a:p>
            <a:r>
              <a:rPr lang="en-US" altLang="en-GB" b="1"/>
              <a:t>Emergency Services</a:t>
            </a:r>
            <a:r>
              <a:rPr lang="en-US" altLang="en-GB"/>
              <a:t>: Fire departments, law enforcement, and disaster response units.</a:t>
            </a:r>
            <a:endParaRPr lang="en-US" altLang="en-GB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>
                <a:sym typeface="+mn-ea"/>
              </a:rPr>
              <a:t>Data Collection &amp; Integration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altLang="en-GB"/>
              <a:t>Sources of Big Data in Critical Infrastructure:</a:t>
            </a:r>
            <a:endParaRPr lang="en-US" altLang="en-GB"/>
          </a:p>
          <a:p>
            <a:pPr lvl="1"/>
            <a:r>
              <a:rPr lang="en-US" altLang="en-GB"/>
              <a:t>IoT sensors in power grids, pipelines, and bridges</a:t>
            </a:r>
            <a:endParaRPr lang="en-US" altLang="en-GB"/>
          </a:p>
          <a:p>
            <a:pPr lvl="1"/>
            <a:r>
              <a:rPr lang="en-US" altLang="en-GB"/>
              <a:t>Smart meters in energy and water distribution</a:t>
            </a:r>
            <a:endParaRPr lang="en-US" altLang="en-GB"/>
          </a:p>
          <a:p>
            <a:pPr lvl="1"/>
            <a:r>
              <a:rPr lang="en-US" altLang="en-GB"/>
              <a:t>Surveillance systems and traffic monitoring cameras</a:t>
            </a:r>
            <a:endParaRPr lang="en-US" altLang="en-GB"/>
          </a:p>
          <a:p>
            <a:pPr lvl="0"/>
            <a:r>
              <a:rPr lang="en-US" altLang="en-GB"/>
              <a:t>Example: Smart grids collect real-time electricity usage data to detect demand spikes and prevent overloads.</a:t>
            </a:r>
            <a:endParaRPr lang="en-US" altLang="en-GB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>
                <a:sym typeface="+mn-ea"/>
              </a:rPr>
              <a:t>Data Storage &amp; Processing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pPr lvl="0"/>
            <a:r>
              <a:rPr lang="en-US" altLang="en-GB"/>
              <a:t>Challenges: Handling high-velocity, high-volume data streams.</a:t>
            </a:r>
            <a:endParaRPr lang="en-US" altLang="en-GB"/>
          </a:p>
          <a:p>
            <a:pPr lvl="1"/>
            <a:r>
              <a:rPr lang="en-US" altLang="en-GB"/>
              <a:t>Technologies Used:</a:t>
            </a:r>
            <a:endParaRPr lang="en-US" altLang="en-GB"/>
          </a:p>
          <a:p>
            <a:pPr lvl="1"/>
            <a:r>
              <a:rPr lang="en-US" altLang="en-GB"/>
              <a:t>Distributed Storage: Apache Hadoop, Amazon S3, Google BigQuery</a:t>
            </a:r>
            <a:endParaRPr lang="en-US" altLang="en-GB"/>
          </a:p>
          <a:p>
            <a:pPr lvl="1"/>
            <a:r>
              <a:rPr lang="en-US" altLang="en-GB"/>
              <a:t>Real-Time Processing: Apache Spark, Kafka, Flink</a:t>
            </a:r>
            <a:endParaRPr lang="en-US" altLang="en-GB"/>
          </a:p>
          <a:p>
            <a:pPr lvl="1"/>
            <a:r>
              <a:rPr lang="en-US" altLang="en-GB"/>
              <a:t>Cloud Computing: AWS, Azure, GCP for scalability</a:t>
            </a:r>
            <a:endParaRPr lang="en-US" altLang="en-GB"/>
          </a:p>
          <a:p>
            <a:pPr lvl="0"/>
            <a:r>
              <a:rPr lang="en-US" altLang="en-GB"/>
              <a:t>Example: A pipeline monitoring system processes terabytes of sensor data to detect leaks and prevent environmental disasters.</a:t>
            </a:r>
            <a:endParaRPr lang="en-US" altLang="en-GB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Predictive Analytics &amp; Machine Learning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Use Cases:</a:t>
            </a:r>
            <a:endParaRPr lang="en-US" altLang="en-GB"/>
          </a:p>
          <a:p>
            <a:pPr lvl="1"/>
            <a:r>
              <a:rPr lang="en-US" altLang="en-GB"/>
              <a:t>Predictive Maintenance: AI models analyze sensor data to detect wear and tear in infrastructure.</a:t>
            </a:r>
            <a:endParaRPr lang="en-US" altLang="en-GB"/>
          </a:p>
          <a:p>
            <a:pPr lvl="1"/>
            <a:r>
              <a:rPr lang="en-US" altLang="en-GB"/>
              <a:t>Anomaly Detection: Detects unusual patterns in network traffic to prevent cyberattacks.</a:t>
            </a:r>
            <a:endParaRPr lang="en-US" altLang="en-GB"/>
          </a:p>
          <a:p>
            <a:r>
              <a:rPr lang="en-US" altLang="en-GB"/>
              <a:t>Example: Energy companies use AI to predict when a transformer will fail, reducing costly emergency repairs.</a:t>
            </a:r>
            <a:endParaRPr lang="en-US" altLang="en-GB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GB"/>
              <a:t>Real-Time Monitoring &amp; Decision Support Systems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Dashboards &amp; Visualization Tools:</a:t>
            </a:r>
            <a:endParaRPr lang="en-US" altLang="en-GB"/>
          </a:p>
          <a:p>
            <a:pPr lvl="1"/>
            <a:r>
              <a:rPr lang="en-US" altLang="en-GB"/>
              <a:t>Power BI, Tableau, Grafana for infrastructure monitoring.</a:t>
            </a:r>
            <a:endParaRPr lang="en-US" altLang="en-GB"/>
          </a:p>
          <a:p>
            <a:r>
              <a:rPr lang="en-US" altLang="en-GB"/>
              <a:t>Use Case:</a:t>
            </a:r>
            <a:endParaRPr lang="en-US" altLang="en-GB"/>
          </a:p>
          <a:p>
            <a:pPr lvl="1"/>
            <a:r>
              <a:rPr lang="en-US" altLang="en-GB"/>
              <a:t>Smart traffic systems analyze GPS and sensor data to optimize traffic signals and reduce congestion.</a:t>
            </a:r>
            <a:endParaRPr lang="en-US" altLang="en-GB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Risk Assessment &amp; Disaster Prediction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/>
              <a:t>Natural Disaster Prediction:</a:t>
            </a:r>
            <a:endParaRPr lang="en-US" altLang="en-GB"/>
          </a:p>
          <a:p>
            <a:pPr lvl="1"/>
            <a:r>
              <a:rPr lang="en-US" altLang="en-GB"/>
              <a:t>AI models analyze historical weather data to predict floods, wildfires, and earthquakes.</a:t>
            </a:r>
            <a:endParaRPr lang="en-US" altLang="en-GB"/>
          </a:p>
          <a:p>
            <a:pPr lvl="0"/>
            <a:r>
              <a:rPr lang="en-US" altLang="en-GB"/>
              <a:t>Cybersecurity Threat Intelligence:</a:t>
            </a:r>
            <a:endParaRPr lang="en-US" altLang="en-GB"/>
          </a:p>
          <a:p>
            <a:pPr lvl="1"/>
            <a:r>
              <a:rPr lang="en-US" altLang="en-GB"/>
              <a:t>Machine learning detects anomalies in critical IT systems to prevent ransomware attacks.</a:t>
            </a:r>
            <a:endParaRPr lang="en-US" altLang="en-GB"/>
          </a:p>
          <a:p>
            <a:r>
              <a:rPr lang="en-US" altLang="en-GB"/>
              <a:t>Example: GIS-based flood prediction models help city planners develop better drainage systems.</a:t>
            </a:r>
            <a:endParaRPr lang="en-US" altLang="en-GB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en-US" altLang="en-GB"/>
              <a:t>Real-World Applications of Big Data in Critical Infrastructure</a:t>
            </a:r>
            <a:endParaRPr lang="en-US" altLang="en-GB"/>
          </a:p>
        </p:txBody>
      </p:sp>
      <p:graphicFrame>
        <p:nvGraphicFramePr>
          <p:cNvPr id="10" name="Table 9"/>
          <p:cNvGraphicFramePr/>
          <p:nvPr/>
        </p:nvGraphicFramePr>
        <p:xfrm>
          <a:off x="650240" y="1757680"/>
          <a:ext cx="10485120" cy="1828800"/>
        </p:xfrm>
        <a:graphic>
          <a:graphicData uri="http://schemas.openxmlformats.org/drawingml/2006/table">
            <a:tbl>
              <a:tblPr>
                <a:tableStyleId>{3C2FFA5D-87B4-456A-9821-1D502468CF0F}</a:tableStyleId>
              </a:tblPr>
              <a:tblGrid>
                <a:gridCol w="2465705"/>
                <a:gridCol w="8019415"/>
              </a:tblGrid>
              <a:tr h="0">
                <a:tc>
                  <a:txBody>
                    <a:bodyPr/>
                    <a:p>
                      <a:r>
                        <a:rPr sz="2800" b="1"/>
                        <a:t>Sector</a:t>
                      </a:r>
                      <a:endParaRPr sz="2800" b="1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2800" b="1"/>
                        <a:t>Big Data Use Case</a:t>
                      </a:r>
                      <a:endParaRPr sz="2800" b="1"/>
                    </a:p>
                  </a:txBody>
                  <a:tcPr marL="0" marR="0" marT="0" marB="0" anchor="ctr" anchorCtr="0"/>
                </a:tc>
              </a:tr>
              <a:tr h="0">
                <a:tc>
                  <a:txBody>
                    <a:bodyPr/>
                    <a:p>
                      <a:r>
                        <a:rPr sz="2800"/>
                        <a:t>Energy &amp; Utilities</a:t>
                      </a:r>
                      <a:endParaRPr sz="28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2800"/>
                        <a:t>Smart grid analytics, power outage prediction, load balancing.</a:t>
                      </a:r>
                      <a:endParaRPr sz="2800"/>
                    </a:p>
                  </a:txBody>
                  <a:tcPr marL="0" marR="0" marT="0" marB="0" anchor="ctr" anchorCtr="0"/>
                </a:tc>
              </a:tr>
              <a:tr h="0">
                <a:tc>
                  <a:txBody>
                    <a:bodyPr/>
                    <a:p>
                      <a:r>
                        <a:rPr sz="2800"/>
                        <a:t>Transportation</a:t>
                      </a:r>
                      <a:endParaRPr sz="28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2800"/>
                        <a:t>Traffic flow optimization, predictive maintenance for railways &amp; roads.</a:t>
                      </a:r>
                      <a:endParaRPr sz="2800"/>
                    </a:p>
                  </a:txBody>
                  <a:tcPr marL="0" marR="0" marT="0" marB="0" anchor="ctr" anchorCtr="0"/>
                </a:tc>
              </a:tr>
              <a:tr h="0">
                <a:tc>
                  <a:txBody>
                    <a:bodyPr/>
                    <a:p>
                      <a:r>
                        <a:rPr sz="2800"/>
                        <a:t>Healthcare</a:t>
                      </a:r>
                      <a:endParaRPr sz="28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2800"/>
                        <a:t>Predictive patient care, real-time hospital resource monitoring.</a:t>
                      </a:r>
                      <a:endParaRPr sz="2800"/>
                    </a:p>
                  </a:txBody>
                  <a:tcPr marL="0" marR="0" marT="0" marB="0" anchor="ctr" anchorCtr="0"/>
                </a:tc>
              </a:tr>
              <a:tr h="0">
                <a:tc>
                  <a:txBody>
                    <a:bodyPr/>
                    <a:p>
                      <a:r>
                        <a:rPr sz="2800"/>
                        <a:t>Water Management</a:t>
                      </a:r>
                      <a:endParaRPr sz="28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2800"/>
                        <a:t>Leak detection in pipelines, water quality monitoring.</a:t>
                      </a:r>
                      <a:endParaRPr sz="2800"/>
                    </a:p>
                  </a:txBody>
                  <a:tcPr marL="0" marR="0" marT="0" marB="0" anchor="ctr" anchorCtr="0"/>
                </a:tc>
              </a:tr>
              <a:tr h="0">
                <a:tc>
                  <a:txBody>
                    <a:bodyPr/>
                    <a:p>
                      <a:r>
                        <a:rPr sz="2800"/>
                        <a:t>Cybersecurity</a:t>
                      </a:r>
                      <a:endParaRPr sz="2800"/>
                    </a:p>
                  </a:txBody>
                  <a:tcPr marL="0" marR="0" marT="0" marB="0" anchor="ctr" anchorCtr="0"/>
                </a:tc>
                <a:tc>
                  <a:txBody>
                    <a:bodyPr/>
                    <a:p>
                      <a:r>
                        <a:rPr sz="2800"/>
                        <a:t>AI-driven anomaly detection in industrial control systems.</a:t>
                      </a:r>
                      <a:endParaRPr sz="2800"/>
                    </a:p>
                  </a:txBody>
                  <a:tcPr marL="0" marR="0" marT="0" marB="0" anchor="ctr" anchorCtr="0"/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Questions </a:t>
            </a:r>
            <a:endParaRPr lang="en-US"/>
          </a:p>
        </p:txBody>
      </p:sp>
      <p:pic>
        <p:nvPicPr>
          <p:cNvPr id="100" name="Picture 99"/>
          <p:cNvPicPr/>
          <p:nvPr/>
        </p:nvPicPr>
        <p:blipFill>
          <a:blip r:embed="rId1"/>
          <a:stretch>
            <a:fillRect/>
          </a:stretch>
        </p:blipFill>
        <p:spPr>
          <a:xfrm>
            <a:off x="3168015" y="1355725"/>
            <a:ext cx="7316470" cy="461772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/>
              <a:t>Why It’s Important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/>
              <a:t>National Security</a:t>
            </a:r>
            <a:r>
              <a:rPr lang="en-US" altLang="en-GB"/>
              <a:t>: Ensures defense systems and government operations remain functional.</a:t>
            </a:r>
            <a:endParaRPr lang="en-US" altLang="en-GB"/>
          </a:p>
          <a:p>
            <a:r>
              <a:rPr lang="en-US" altLang="en-GB" b="1"/>
              <a:t>Economic Stability</a:t>
            </a:r>
            <a:r>
              <a:rPr lang="en-US" altLang="en-GB"/>
              <a:t>: Maintains financial systems, supply chains, and markets.</a:t>
            </a:r>
            <a:endParaRPr lang="en-US" altLang="en-GB"/>
          </a:p>
          <a:p>
            <a:r>
              <a:rPr lang="en-US" altLang="en-GB" b="1"/>
              <a:t>Public Safety</a:t>
            </a:r>
            <a:r>
              <a:rPr lang="en-US" altLang="en-GB"/>
              <a:t>: Provides clean water, electricity, healthcare, and emergency services.</a:t>
            </a:r>
            <a:endParaRPr lang="en-US" altLang="en-GB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/>
              <a:t>Risks and Threats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/>
              <a:t>Cyber Threats</a:t>
            </a:r>
            <a:r>
              <a:rPr lang="en-US" altLang="en-GB"/>
              <a:t>: Attacks on IT networks, SCADA systems, and IoT devices.</a:t>
            </a:r>
            <a:endParaRPr lang="en-US" altLang="en-GB"/>
          </a:p>
          <a:p>
            <a:r>
              <a:rPr lang="en-US" altLang="en-GB" b="1"/>
              <a:t>Natural Disasters</a:t>
            </a:r>
            <a:r>
              <a:rPr lang="en-US" altLang="en-GB"/>
              <a:t>: Earthquakes, floods, and hurricanes that can damage infrastructure.</a:t>
            </a:r>
            <a:endParaRPr lang="en-US" altLang="en-GB"/>
          </a:p>
          <a:p>
            <a:r>
              <a:rPr lang="en-US" altLang="en-GB" b="1"/>
              <a:t>Terrorism and Sabotage</a:t>
            </a:r>
            <a:r>
              <a:rPr lang="en-US" altLang="en-GB"/>
              <a:t>: Targeted attacks aimed at causing widespread disruption.</a:t>
            </a:r>
            <a:endParaRPr lang="en-US" altLang="en-GB"/>
          </a:p>
          <a:p>
            <a:r>
              <a:rPr lang="en-US" altLang="en-GB" b="1"/>
              <a:t>Pandemics</a:t>
            </a:r>
            <a:r>
              <a:rPr lang="en-US" altLang="en-GB"/>
              <a:t>: Impact healthcare systems and supply chains</a:t>
            </a:r>
            <a:endParaRPr lang="en-US" altLang="en-GB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en-US" altLang="en-GB"/>
              <a:t>Protection Strategies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/>
              <a:t>Resilience Planning</a:t>
            </a:r>
            <a:r>
              <a:rPr lang="en-US" altLang="en-GB"/>
              <a:t>: Designing systems to withstand and recover from disruptions.</a:t>
            </a:r>
            <a:endParaRPr lang="en-US" altLang="en-GB"/>
          </a:p>
          <a:p>
            <a:r>
              <a:rPr lang="en-US" altLang="en-GB" b="1"/>
              <a:t>Redundancy</a:t>
            </a:r>
            <a:r>
              <a:rPr lang="en-US" altLang="en-GB"/>
              <a:t>: Creating backups for critical systems to ensure continuity.</a:t>
            </a:r>
            <a:endParaRPr lang="en-US" altLang="en-GB"/>
          </a:p>
          <a:p>
            <a:r>
              <a:rPr lang="en-US" altLang="en-GB" b="1"/>
              <a:t>Cybersecurity</a:t>
            </a:r>
            <a:r>
              <a:rPr lang="en-US" altLang="en-GB"/>
              <a:t>: Implementing robust security protocols to protect against digital threats.</a:t>
            </a:r>
            <a:endParaRPr lang="en-US" altLang="en-GB"/>
          </a:p>
          <a:p>
            <a:r>
              <a:rPr lang="en-US" altLang="en-GB" b="1"/>
              <a:t>Public-Private Partnerships</a:t>
            </a:r>
            <a:r>
              <a:rPr lang="en-US" altLang="en-GB"/>
              <a:t>: Collaboration between governments and private sector entities to secure shared assets.</a:t>
            </a:r>
            <a:endParaRPr lang="en-US" altLang="en-GB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/>
              <a:t>Digital Technologies for Critical Infrastructure</a:t>
            </a:r>
            <a:endParaRPr lang="en-US" alt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p>
            <a:r>
              <a:rPr lang="en-US" altLang="en-GB" sz="2400" b="1"/>
              <a:t>Internet of Things (IoT)</a:t>
            </a:r>
            <a:endParaRPr lang="en-US" altLang="en-GB" sz="2400"/>
          </a:p>
          <a:p>
            <a:pPr lvl="1"/>
            <a:r>
              <a:rPr lang="en-US" altLang="en-GB" sz="2000"/>
              <a:t>Use: Real-time monitoring of assets like power grids, water pipelines, and transportation systems.</a:t>
            </a:r>
            <a:endParaRPr lang="en-US" altLang="en-GB" sz="2000"/>
          </a:p>
          <a:p>
            <a:pPr lvl="1"/>
            <a:r>
              <a:rPr lang="en-US" altLang="en-GB" sz="2000"/>
              <a:t>Example: Smart sensors in electrical substations detect faults before they cause outages.</a:t>
            </a:r>
            <a:endParaRPr lang="en-US" altLang="en-GB" sz="2000"/>
          </a:p>
          <a:p>
            <a:pPr lvl="0"/>
            <a:r>
              <a:rPr lang="en-US" altLang="en-GB" sz="2400" b="1"/>
              <a:t>Big Data &amp; Analytics</a:t>
            </a:r>
            <a:endParaRPr lang="en-US" altLang="en-GB" sz="2400"/>
          </a:p>
          <a:p>
            <a:pPr lvl="1"/>
            <a:r>
              <a:rPr lang="en-US" altLang="en-GB" sz="2000"/>
              <a:t>Use: Analyzing large datasets to identify patterns, predict failures, and optimize operations.</a:t>
            </a:r>
            <a:endParaRPr lang="en-US" altLang="en-GB" sz="2000"/>
          </a:p>
          <a:p>
            <a:pPr lvl="1"/>
            <a:r>
              <a:rPr lang="en-US" altLang="en-GB" sz="2000"/>
              <a:t>Example: Predictive maintenance in energy sectors reduces downtime and costs.</a:t>
            </a:r>
            <a:endParaRPr lang="en-US" altLang="en-GB" sz="2000"/>
          </a:p>
          <a:p>
            <a:pPr lvl="0"/>
            <a:r>
              <a:rPr lang="en-US" altLang="en-GB" sz="2400" b="1"/>
              <a:t>Cloud Computing</a:t>
            </a:r>
            <a:endParaRPr lang="en-US" altLang="en-GB" sz="2400"/>
          </a:p>
          <a:p>
            <a:pPr lvl="1"/>
            <a:r>
              <a:rPr lang="en-US" altLang="en-GB" sz="2000"/>
              <a:t>Use: Centralized data storage, scalable computing power, and disaster recovery solutions.</a:t>
            </a:r>
            <a:endParaRPr lang="en-US" altLang="en-GB" sz="2000"/>
          </a:p>
          <a:p>
            <a:pPr lvl="1"/>
            <a:r>
              <a:rPr lang="en-US" altLang="en-GB" sz="2000"/>
              <a:t>Example: Governments use cloud platforms for emergency response coordination.</a:t>
            </a:r>
            <a:endParaRPr lang="en-US" altLang="en-GB" sz="2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>
                <a:sym typeface="+mn-ea"/>
              </a:rPr>
              <a:t>Digital Technologies for Critical Infrastructure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en-US" altLang="en-GB" b="1"/>
              <a:t>Artificial Intelligence (AI) &amp; Machine Learning (ML)</a:t>
            </a:r>
            <a:endParaRPr lang="en-US" altLang="en-GB" b="1"/>
          </a:p>
          <a:p>
            <a:pPr lvl="1"/>
            <a:r>
              <a:rPr lang="en-US" altLang="en-GB"/>
              <a:t>Use: Automating threat detection, anomaly detection in network traffic, and decision support.</a:t>
            </a:r>
            <a:endParaRPr lang="en-US" altLang="en-GB"/>
          </a:p>
          <a:p>
            <a:pPr lvl="1"/>
            <a:r>
              <a:rPr lang="en-US" altLang="en-GB"/>
              <a:t>Example: AI models detect cyber intrusions in financial institutions in real time.</a:t>
            </a:r>
            <a:endParaRPr lang="en-US" altLang="en-GB"/>
          </a:p>
          <a:p>
            <a:pPr lvl="0"/>
            <a:r>
              <a:rPr lang="en-US" altLang="en-GB" b="1"/>
              <a:t>Cybersecurity Technologies</a:t>
            </a:r>
            <a:endParaRPr lang="en-US" altLang="en-GB" b="1"/>
          </a:p>
          <a:p>
            <a:pPr lvl="1"/>
            <a:r>
              <a:rPr lang="en-US" altLang="en-GB"/>
              <a:t>Use: Firewalls, intrusion detection systems, encryption, and zero-trust architectures to protect against cyber threats.</a:t>
            </a:r>
            <a:endParaRPr lang="en-US" altLang="en-GB"/>
          </a:p>
          <a:p>
            <a:pPr lvl="1"/>
            <a:r>
              <a:rPr lang="en-US" altLang="en-GB"/>
              <a:t>Example: Critical infrastructure sectors implement multi-factor authentication to secure access.</a:t>
            </a:r>
            <a:endParaRPr lang="en-US" altLang="en-GB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en-GB">
                <a:sym typeface="+mn-ea"/>
              </a:rPr>
              <a:t>Digital Technologies for Critical Infrastructure</a:t>
            </a:r>
            <a:endParaRPr lang="en-GB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 altLang="en-GB" b="1"/>
              <a:t>Geospatial Technologies (GIS)</a:t>
            </a:r>
            <a:endParaRPr lang="en-US" altLang="en-GB" b="1"/>
          </a:p>
          <a:p>
            <a:pPr lvl="1"/>
            <a:r>
              <a:rPr lang="en-US" altLang="en-GB"/>
              <a:t>Use: Mapping critical assets, monitoring environmental conditions, and managing disaster response.</a:t>
            </a:r>
            <a:endParaRPr lang="en-US" altLang="en-GB"/>
          </a:p>
          <a:p>
            <a:pPr lvl="1"/>
            <a:r>
              <a:rPr lang="en-US" altLang="en-GB"/>
              <a:t>Example: GIS tools track wildfires and guide evacuation routes.</a:t>
            </a:r>
            <a:endParaRPr lang="en-US" altLang="en-GB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9701</Words>
  <Application>WPS Presentation</Application>
  <PresentationFormat>Widescreen</PresentationFormat>
  <Paragraphs>210</Paragraphs>
  <Slides>36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4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 Critical Infrastructure (CI) &amp; Big Data </vt:lpstr>
      <vt:lpstr>Critical Infrastructure (CI)</vt:lpstr>
      <vt:lpstr>Key Sectors of Critical Infrastructure</vt:lpstr>
      <vt:lpstr>Why It’s Important</vt:lpstr>
      <vt:lpstr>Risks and Threats</vt:lpstr>
      <vt:lpstr>Protection Strategies</vt:lpstr>
      <vt:lpstr>Digital Technologies for Critical Infrastructure</vt:lpstr>
      <vt:lpstr>Digital Technologies for Critical Infrastructure</vt:lpstr>
      <vt:lpstr>Digital Technologies for Critical Infrastructure</vt:lpstr>
      <vt:lpstr>Challenges in Using Digital Technologies for Critical Infrastructure</vt:lpstr>
      <vt:lpstr>Applications Across Sectors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Questions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_x000B_Critical Infrastructure (CI) &amp; Big Data </dc:title>
  <dc:creator/>
  <cp:lastModifiedBy>Motaz Saad (‫معتز سعد</cp:lastModifiedBy>
  <cp:revision>11</cp:revision>
  <dcterms:created xsi:type="dcterms:W3CDTF">2025-02-03T16:58:00Z</dcterms:created>
  <dcterms:modified xsi:type="dcterms:W3CDTF">2025-02-08T06:32:22Z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87FB28725CD94C5489B8F02C549ECB96_11</vt:lpwstr>
  </property>
  <property fmtid="{D5CDD505-2E9C-101B-9397-08002B2CF9AE}" pid="3" name="KSOProductBuildVer">
    <vt:lpwstr>2057-12.2.0.19821</vt:lpwstr>
  </property>
</Properties>
</file>

<file path=docProps/thumbnail.jpeg>
</file>